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  <p:sldMasterId id="2147484073" r:id="rId2"/>
  </p:sldMasterIdLst>
  <p:notesMasterIdLst>
    <p:notesMasterId r:id="rId36"/>
  </p:notesMasterIdLst>
  <p:sldIdLst>
    <p:sldId id="257" r:id="rId3"/>
    <p:sldId id="258" r:id="rId4"/>
    <p:sldId id="355" r:id="rId5"/>
    <p:sldId id="367" r:id="rId6"/>
    <p:sldId id="279" r:id="rId7"/>
    <p:sldId id="356" r:id="rId8"/>
    <p:sldId id="357" r:id="rId9"/>
    <p:sldId id="365" r:id="rId10"/>
    <p:sldId id="366" r:id="rId11"/>
    <p:sldId id="368" r:id="rId12"/>
    <p:sldId id="369" r:id="rId13"/>
    <p:sldId id="370" r:id="rId14"/>
    <p:sldId id="378" r:id="rId15"/>
    <p:sldId id="374" r:id="rId16"/>
    <p:sldId id="379" r:id="rId17"/>
    <p:sldId id="373" r:id="rId18"/>
    <p:sldId id="375" r:id="rId19"/>
    <p:sldId id="376" r:id="rId20"/>
    <p:sldId id="380" r:id="rId21"/>
    <p:sldId id="358" r:id="rId22"/>
    <p:sldId id="381" r:id="rId23"/>
    <p:sldId id="359" r:id="rId24"/>
    <p:sldId id="382" r:id="rId25"/>
    <p:sldId id="388" r:id="rId26"/>
    <p:sldId id="360" r:id="rId27"/>
    <p:sldId id="383" r:id="rId28"/>
    <p:sldId id="361" r:id="rId29"/>
    <p:sldId id="384" r:id="rId30"/>
    <p:sldId id="362" r:id="rId31"/>
    <p:sldId id="385" r:id="rId32"/>
    <p:sldId id="364" r:id="rId33"/>
    <p:sldId id="386" r:id="rId34"/>
    <p:sldId id="363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2F"/>
    <a:srgbClr val="000000"/>
    <a:srgbClr val="D0CECE"/>
    <a:srgbClr val="8DBABD"/>
    <a:srgbClr val="E6E6E6"/>
    <a:srgbClr val="634EEA"/>
    <a:srgbClr val="BDBDFF"/>
    <a:srgbClr val="523BE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819" autoAdjust="0"/>
    <p:restoredTop sz="94660"/>
  </p:normalViewPr>
  <p:slideViewPr>
    <p:cSldViewPr snapToGrid="0">
      <p:cViewPr>
        <p:scale>
          <a:sx n="75" d="100"/>
          <a:sy n="75" d="100"/>
        </p:scale>
        <p:origin x="-1962" y="-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corn\Desktop\&#54616;&#46993;\&#50977;&#50500;&#51068;&#44592;%20&#51312;&#48324;&#44284;&#51228;\&#44036;&#53944;&#52264;&#5394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ko-KR"/>
  <c:chart>
    <c:plotArea>
      <c:layout/>
      <c:barChart>
        <c:barDir val="bar"/>
        <c:grouping val="stacked"/>
        <c:ser>
          <c:idx val="0"/>
          <c:order val="0"/>
          <c:tx>
            <c:strRef>
              <c:f>Sheet1!$C$1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</c:spPr>
          <c:dLbls>
            <c:dLbl>
              <c:idx val="0"/>
              <c:delete val="1"/>
            </c:dLbl>
            <c:dLblPos val="inEnd"/>
            <c:showVal val="1"/>
          </c:dLbls>
          <c:cat>
            <c:multiLvlStrRef>
              <c:f>Sheet1!$A$2:$B$6</c:f>
              <c:multiLvlStrCache>
                <c:ptCount val="5"/>
                <c:lvl>
                  <c:pt idx="0">
                    <c:v>요구사항분석</c:v>
                  </c:pt>
                  <c:pt idx="1">
                    <c:v>시스템분석</c:v>
                  </c:pt>
                  <c:pt idx="2">
                    <c:v>시스템설계</c:v>
                  </c:pt>
                  <c:pt idx="3">
                    <c:v>화면구현</c:v>
                  </c:pt>
                  <c:pt idx="4">
                    <c:v>테스트</c:v>
                  </c:pt>
                </c:lvl>
                <c:lvl>
                  <c:pt idx="0">
                    <c:v>Category1</c:v>
                  </c:pt>
                  <c:pt idx="3">
                    <c:v>Category2</c:v>
                  </c:pt>
                </c:lvl>
              </c:multiLvlStrCache>
            </c:multiLvlStrRef>
          </c:cat>
          <c:val>
            <c:numRef>
              <c:f>Sheet1!$C$2:$C$6</c:f>
              <c:numCache>
                <c:formatCode>yyyy/mm/dd</c:formatCode>
                <c:ptCount val="5"/>
                <c:pt idx="0">
                  <c:v>43269</c:v>
                </c:pt>
                <c:pt idx="1">
                  <c:v>43272</c:v>
                </c:pt>
                <c:pt idx="2">
                  <c:v>43277</c:v>
                </c:pt>
                <c:pt idx="3">
                  <c:v>43289</c:v>
                </c:pt>
                <c:pt idx="4">
                  <c:v>43294</c:v>
                </c:pt>
              </c:numCache>
            </c:numRef>
          </c:val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rgbClr val="FF0000"/>
            </a:solidFill>
          </c:spPr>
          <c:dLbls>
            <c:showVal val="1"/>
          </c:dLbls>
          <c:cat>
            <c:multiLvlStrRef>
              <c:f>Sheet1!$A$2:$B$6</c:f>
              <c:multiLvlStrCache>
                <c:ptCount val="5"/>
                <c:lvl>
                  <c:pt idx="0">
                    <c:v>요구사항분석</c:v>
                  </c:pt>
                  <c:pt idx="1">
                    <c:v>시스템분석</c:v>
                  </c:pt>
                  <c:pt idx="2">
                    <c:v>시스템설계</c:v>
                  </c:pt>
                  <c:pt idx="3">
                    <c:v>화면구현</c:v>
                  </c:pt>
                  <c:pt idx="4">
                    <c:v>테스트</c:v>
                  </c:pt>
                </c:lvl>
                <c:lvl>
                  <c:pt idx="0">
                    <c:v>Category1</c:v>
                  </c:pt>
                  <c:pt idx="3">
                    <c:v>Category2</c:v>
                  </c:pt>
                </c:lvl>
              </c:multiLvlStrCache>
            </c:multiLvl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3</c:v>
                </c:pt>
                <c:pt idx="1">
                  <c:v>5</c:v>
                </c:pt>
                <c:pt idx="2">
                  <c:v>12</c:v>
                </c:pt>
                <c:pt idx="3">
                  <c:v>5</c:v>
                </c:pt>
                <c:pt idx="4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종료일</c:v>
                </c:pt>
              </c:strCache>
            </c:strRef>
          </c:tx>
          <c:spPr>
            <a:noFill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altLang="en-US" smtClean="0"/>
                      <a:t>2018-06-21</a:t>
                    </a:r>
                  </a:p>
                </c:rich>
              </c:tx>
              <c:dLblPos val="inBase"/>
              <c:showVal val="1"/>
            </c:dLbl>
            <c:dLblPos val="inBase"/>
            <c:showVal val="1"/>
          </c:dLbls>
          <c:cat>
            <c:multiLvlStrRef>
              <c:f>Sheet1!$A$2:$B$6</c:f>
              <c:multiLvlStrCache>
                <c:ptCount val="5"/>
                <c:lvl>
                  <c:pt idx="0">
                    <c:v>요구사항분석</c:v>
                  </c:pt>
                  <c:pt idx="1">
                    <c:v>시스템분석</c:v>
                  </c:pt>
                  <c:pt idx="2">
                    <c:v>시스템설계</c:v>
                  </c:pt>
                  <c:pt idx="3">
                    <c:v>화면구현</c:v>
                  </c:pt>
                  <c:pt idx="4">
                    <c:v>테스트</c:v>
                  </c:pt>
                </c:lvl>
                <c:lvl>
                  <c:pt idx="0">
                    <c:v>Category1</c:v>
                  </c:pt>
                  <c:pt idx="3">
                    <c:v>Category2</c:v>
                  </c:pt>
                </c:lvl>
              </c:multiLvlStrCache>
            </c:multiLvlStrRef>
          </c:cat>
          <c:val>
            <c:numRef>
              <c:f>Sheet1!$E$2:$E$6</c:f>
              <c:numCache>
                <c:formatCode>yyyy/mm/dd</c:formatCode>
                <c:ptCount val="5"/>
                <c:pt idx="0">
                  <c:v>43271</c:v>
                </c:pt>
                <c:pt idx="1">
                  <c:v>43276</c:v>
                </c:pt>
                <c:pt idx="2">
                  <c:v>43288</c:v>
                </c:pt>
                <c:pt idx="3">
                  <c:v>43293</c:v>
                </c:pt>
                <c:pt idx="4">
                  <c:v>43294</c:v>
                </c:pt>
              </c:numCache>
            </c:numRef>
          </c:val>
        </c:ser>
        <c:overlap val="100"/>
        <c:axId val="69170688"/>
        <c:axId val="69172224"/>
      </c:barChart>
      <c:catAx>
        <c:axId val="69170688"/>
        <c:scaling>
          <c:orientation val="maxMin"/>
        </c:scaling>
        <c:axPos val="l"/>
        <c:tickLblPos val="nextTo"/>
        <c:crossAx val="69172224"/>
        <c:crosses val="autoZero"/>
        <c:auto val="1"/>
        <c:lblAlgn val="ctr"/>
        <c:lblOffset val="100"/>
      </c:catAx>
      <c:valAx>
        <c:axId val="69172224"/>
        <c:scaling>
          <c:orientation val="minMax"/>
          <c:max val="43294"/>
          <c:min val="43269"/>
        </c:scaling>
        <c:axPos val="t"/>
        <c:majorGridlines/>
        <c:numFmt formatCode="yyyy/mm/dd" sourceLinked="1"/>
        <c:tickLblPos val="nextTo"/>
        <c:crossAx val="69170688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pPr/>
              <a:t>2018-09-07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5760" cy="4320"/>
          </a:xfrm>
        </p:grpSpPr>
        <p:sp>
          <p:nvSpPr>
            <p:cNvPr id="4915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  <a:p>
              <a:pPr algn="ctr"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</p:txBody>
        </p:sp>
        <p:sp>
          <p:nvSpPr>
            <p:cNvPr id="4915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</p:txBody>
        </p:sp>
        <p:grpSp>
          <p:nvGrpSpPr>
            <p:cNvPr id="3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4915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5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  <p:sp>
            <p:nvSpPr>
              <p:cNvPr id="4916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  <a:p>
                <a:pPr eaLnBrk="1" hangingPunct="1"/>
                <a:endParaRPr kumimoji="1" lang="ko-KR" altLang="en-US" sz="2400">
                  <a:latin typeface="Times New Roman" charset="0"/>
                  <a:ea typeface="굴림" charset="-127"/>
                </a:endParaRPr>
              </a:p>
            </p:txBody>
          </p:sp>
        </p:grpSp>
      </p:grpSp>
      <p:sp>
        <p:nvSpPr>
          <p:cNvPr id="49168" name="Rectangle 16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  <p:sp>
        <p:nvSpPr>
          <p:cNvPr id="49169" name="Rectangle 17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49170" name="Rectangle 18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4917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962400" y="1828800"/>
            <a:ext cx="80264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49172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962400" y="4267200"/>
            <a:ext cx="80264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757905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날짜 개체 틀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F3B01E-34BA-44ED-AB66-7BC2D1F4340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EF6459A4-7BD8-4F30-A120-1F21C3607E03}" type="datetimeFigureOut">
              <a:rPr lang="ko-KR" altLang="en-US" smtClean="0"/>
              <a:pPr/>
              <a:t>2018-09-07</a:t>
            </a:fld>
            <a:endParaRPr lang="ko-KR" altLang="en-US"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457200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457200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54AB02A5-4FE5-49D9-9E24-09F23B90C450}" type="datetimeFigureOut">
              <a:rPr lang="en-US" smtClean="0"/>
              <a:pPr/>
              <a:t>9/7/2018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D7F3B01E-34BA-44ED-AB66-7BC2D1F4340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EF6459A4-7BD8-4F30-A120-1F21C3607E03}" type="datetimeFigureOut">
              <a:rPr lang="ko-KR" altLang="en-US" smtClean="0"/>
              <a:pPr/>
              <a:t>2018-09-07</a:t>
            </a:fld>
            <a:endParaRPr lang="ko-KR" altLang="en-US"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제목, 텍스트 및 클립 아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클립 아트 개체 틀 3"/>
          <p:cNvSpPr>
            <a:spLocks noGrp="1"/>
          </p:cNvSpPr>
          <p:nvPr>
            <p:ph type="clipArt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r>
              <a:rPr lang="ko-KR" altLang="en-US" smtClean="0"/>
              <a:t>클립 아트를 추가하려면 아이콘을 클릭하십시오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D7F3B01E-34BA-44ED-AB66-7BC2D1F4340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EF6459A4-7BD8-4F30-A120-1F21C3607E03}" type="datetimeFigureOut">
              <a:rPr lang="ko-KR" altLang="en-US" smtClean="0"/>
              <a:pPr/>
              <a:t>2018-09-07</a:t>
            </a:fld>
            <a:endParaRPr lang="ko-KR" altLang="en-US"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제목, 클립 아트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클립 아트 개체 틀 2"/>
          <p:cNvSpPr>
            <a:spLocks noGrp="1"/>
          </p:cNvSpPr>
          <p:nvPr>
            <p:ph type="clip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r>
              <a:rPr lang="ko-KR" altLang="en-US" smtClean="0"/>
              <a:t>클립 아트를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D7F3B01E-34BA-44ED-AB66-7BC2D1F4340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EF6459A4-7BD8-4F30-A120-1F21C3607E03}" type="datetimeFigureOut">
              <a:rPr lang="ko-KR" altLang="en-US" smtClean="0"/>
              <a:pPr/>
              <a:t>2018-09-07</a:t>
            </a:fld>
            <a:endParaRPr lang="ko-KR" altLang="en-US"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93515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  <p:sldLayoutId id="2147483849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a typeface="굴림" charset="-127"/>
              </a:defRPr>
            </a:lvl1pPr>
          </a:lstStyle>
          <a:p>
            <a:endParaRPr lang="en-US" altLang="ko-KR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  <a:ea typeface="굴림" charset="-127"/>
              </a:defRPr>
            </a:lvl1pPr>
          </a:lstStyle>
          <a:p>
            <a:fld id="{A8527E41-2CBB-4494-90DA-A718F099B400}" type="slidenum">
              <a:rPr lang="ko-KR" altLang="en-US"/>
              <a:pPr/>
              <a:t>‹#›</a:t>
            </a:fld>
            <a:endParaRPr lang="en-US" altLang="ko-KR"/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0" y="0"/>
            <a:ext cx="12192000" cy="546100"/>
            <a:chOff x="0" y="0"/>
            <a:chExt cx="5760" cy="344"/>
          </a:xfrm>
        </p:grpSpPr>
        <p:sp>
          <p:nvSpPr>
            <p:cNvPr id="48133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  <a:p>
              <a:pPr algn="ctr"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</p:txBody>
        </p:sp>
        <p:sp>
          <p:nvSpPr>
            <p:cNvPr id="48134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</p:txBody>
        </p:sp>
        <p:sp>
          <p:nvSpPr>
            <p:cNvPr id="48135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hlink"/>
                </a:solidFill>
                <a:ea typeface="굴림" charset="-127"/>
              </a:endParaRPr>
            </a:p>
          </p:txBody>
        </p:sp>
        <p:sp>
          <p:nvSpPr>
            <p:cNvPr id="48136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hlink"/>
                </a:solidFill>
                <a:ea typeface="굴림" charset="-127"/>
              </a:endParaRPr>
            </a:p>
          </p:txBody>
        </p:sp>
        <p:sp>
          <p:nvSpPr>
            <p:cNvPr id="48137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accent2"/>
                </a:solidFill>
                <a:ea typeface="굴림" charset="-127"/>
              </a:endParaRPr>
            </a:p>
          </p:txBody>
        </p:sp>
        <p:sp>
          <p:nvSpPr>
            <p:cNvPr id="48138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hlink"/>
                </a:solidFill>
                <a:ea typeface="굴림" charset="-127"/>
              </a:endParaRPr>
            </a:p>
          </p:txBody>
        </p:sp>
        <p:sp>
          <p:nvSpPr>
            <p:cNvPr id="48139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  <a:p>
              <a:pPr eaLnBrk="1" hangingPunct="1"/>
              <a:endParaRPr kumimoji="1" lang="ko-KR" altLang="en-US" sz="2400">
                <a:latin typeface="Times New Roman" charset="0"/>
                <a:ea typeface="굴림" charset="-127"/>
              </a:endParaRPr>
            </a:p>
          </p:txBody>
        </p:sp>
        <p:sp>
          <p:nvSpPr>
            <p:cNvPr id="48140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accent2"/>
                </a:solidFill>
                <a:ea typeface="굴림" charset="-127"/>
              </a:endParaRPr>
            </a:p>
          </p:txBody>
        </p:sp>
        <p:sp>
          <p:nvSpPr>
            <p:cNvPr id="48141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ko-KR" altLang="en-US">
                <a:solidFill>
                  <a:schemeClr val="accent2"/>
                </a:solidFill>
                <a:ea typeface="굴림" charset="-127"/>
              </a:endParaRPr>
            </a:p>
          </p:txBody>
        </p:sp>
      </p:grpSp>
      <p:sp>
        <p:nvSpPr>
          <p:cNvPr id="48142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7200"/>
            <a:ext cx="10972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48143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8144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굴림" charset="-127"/>
              </a:defRPr>
            </a:lvl1pPr>
          </a:lstStyle>
          <a:p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  <p:sldLayoutId id="2147484075" r:id="rId2"/>
    <p:sldLayoutId id="2147484076" r:id="rId3"/>
    <p:sldLayoutId id="2147484077" r:id="rId4"/>
    <p:sldLayoutId id="2147484078" r:id="rId5"/>
    <p:sldLayoutId id="2147484079" r:id="rId6"/>
    <p:sldLayoutId id="2147484080" r:id="rId7"/>
    <p:sldLayoutId id="2147484081" r:id="rId8"/>
    <p:sldLayoutId id="2147484082" r:id="rId9"/>
    <p:sldLayoutId id="2147484083" r:id="rId10"/>
    <p:sldLayoutId id="2147484084" r:id="rId11"/>
    <p:sldLayoutId id="2147484085" r:id="rId12"/>
    <p:sldLayoutId id="2147484086" r:id="rId13"/>
    <p:sldLayoutId id="2147484087" r:id="rId14"/>
    <p:sldLayoutId id="2147484088" r:id="rId15"/>
    <p:sldLayoutId id="2147484089" r:id="rId16"/>
    <p:sldLayoutId id="2147484090" r:id="rId17"/>
    <p:sldLayoutId id="2147484091" r:id="rId18"/>
    <p:sldLayoutId id="2147484092" r:id="rId19"/>
    <p:sldLayoutId id="2147484093" r:id="rId20"/>
    <p:sldLayoutId id="2147484094" r:id="rId21"/>
    <p:sldLayoutId id="2147484095" r:id="rId22"/>
  </p:sldLayoutIdLst>
  <p:transition spd="med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01063" y="1148450"/>
            <a:ext cx="69525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spc="-300" dirty="0" smtClean="0">
                <a:solidFill>
                  <a:srgbClr val="00002F"/>
                </a:solidFill>
                <a:latin typeface="+mn-ea"/>
              </a:rPr>
              <a:t>어머 이건 </a:t>
            </a:r>
            <a:r>
              <a:rPr lang="ko-KR" altLang="en-US" sz="7200" spc="-300" dirty="0" err="1" smtClean="0">
                <a:solidFill>
                  <a:srgbClr val="00002F"/>
                </a:solidFill>
                <a:latin typeface="+mn-ea"/>
              </a:rPr>
              <a:t>사야되</a:t>
            </a:r>
            <a:endParaRPr lang="ko-KR" altLang="en-US" sz="7200" spc="-30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79235" y="5249146"/>
            <a:ext cx="3054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 err="1" smtClean="0">
                <a:solidFill>
                  <a:srgbClr val="00002F"/>
                </a:solidFill>
                <a:latin typeface="+mn-ea"/>
              </a:rPr>
              <a:t>김찬</a:t>
            </a:r>
            <a:r>
              <a:rPr lang="ko-KR" altLang="en-US" sz="2800" spc="-300" dirty="0" smtClean="0">
                <a:solidFill>
                  <a:srgbClr val="00002F"/>
                </a:solidFill>
                <a:latin typeface="+mn-ea"/>
              </a:rPr>
              <a:t> </a:t>
            </a:r>
            <a:r>
              <a:rPr lang="en-US" altLang="ko-KR" sz="2800" spc="-300" smtClean="0">
                <a:solidFill>
                  <a:srgbClr val="00002F"/>
                </a:solidFill>
                <a:latin typeface="+mn-ea"/>
              </a:rPr>
              <a:t>, </a:t>
            </a:r>
            <a:r>
              <a:rPr lang="ko-KR" altLang="en-US" sz="2800" spc="-300" dirty="0" smtClean="0">
                <a:solidFill>
                  <a:srgbClr val="00002F"/>
                </a:solidFill>
                <a:latin typeface="+mn-ea"/>
              </a:rPr>
              <a:t>조창현</a:t>
            </a:r>
            <a:r>
              <a:rPr lang="en-US" altLang="ko-KR" sz="2800" spc="-300" dirty="0" smtClean="0">
                <a:solidFill>
                  <a:srgbClr val="00002F"/>
                </a:solidFill>
                <a:latin typeface="+mn-ea"/>
              </a:rPr>
              <a:t>,</a:t>
            </a:r>
            <a:r>
              <a:rPr lang="ko-KR" altLang="en-US" sz="2800" spc="-300" dirty="0" smtClean="0">
                <a:solidFill>
                  <a:srgbClr val="00002F"/>
                </a:solidFill>
                <a:latin typeface="+mn-ea"/>
              </a:rPr>
              <a:t>이준영</a:t>
            </a:r>
            <a:endParaRPr lang="en-US" altLang="ko-KR" sz="2800" spc="-300" dirty="0" smtClean="0">
              <a:solidFill>
                <a:srgbClr val="0000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2883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corn\Desktop\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00149" y="0"/>
            <a:ext cx="9899651" cy="6858000"/>
          </a:xfrm>
          <a:prstGeom prst="rect">
            <a:avLst/>
          </a:prstGeom>
          <a:noFill/>
        </p:spPr>
      </p:pic>
      <p:sp>
        <p:nvSpPr>
          <p:cNvPr id="24" name="TextBox 23"/>
          <p:cNvSpPr txBox="1"/>
          <p:nvPr/>
        </p:nvSpPr>
        <p:spPr>
          <a:xfrm>
            <a:off x="228603" y="558800"/>
            <a:ext cx="2501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데이터베이스  설계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회원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1" y="943742"/>
          <a:ext cx="10337803" cy="5442396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회원번호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아이디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C_ID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</a:t>
                      </a:r>
                      <a:r>
                        <a:rPr sz="1600" smtClean="0"/>
                        <a:t>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U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비밀번호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C_PASS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</a:t>
                      </a:r>
                      <a:r>
                        <a:rPr sz="1600" smtClean="0"/>
                        <a:t>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이름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C_NAME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15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휴대전화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C_PHONENUM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6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주소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C_ADD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7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err="1" smtClean="0"/>
                        <a:t>이메일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C_MAIL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8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생년월일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C_BIRTH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Date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물품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38200" y="1172342"/>
          <a:ext cx="10337803" cy="3598116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종류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P_SORT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</a:t>
                      </a:r>
                      <a:r>
                        <a:rPr sz="1600" smtClean="0"/>
                        <a:t>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물품명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P_NAME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</a:t>
                      </a:r>
                      <a:r>
                        <a:rPr sz="1600" smtClean="0"/>
                        <a:t>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물품가격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P_PRICE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이미지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P_IMAGE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2044702" y="-4254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물품 </a:t>
            </a:r>
            <a:r>
              <a:rPr lang="ko-KR" altLang="en-US" sz="2800" dirty="0" smtClean="0"/>
              <a:t>옵션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38200" y="1172342"/>
          <a:ext cx="10337803" cy="4167654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옵션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PO_NUM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</a:t>
                      </a:r>
                      <a:r>
                        <a:rPr sz="1600" smtClean="0"/>
                        <a:t>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1600"/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사이즈 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PO_SIZE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</a:t>
                      </a:r>
                      <a:r>
                        <a:rPr sz="1600" smtClean="0"/>
                        <a:t>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10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색상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PO_COLOR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1</a:t>
                      </a:r>
                      <a:r>
                        <a:rPr sz="1600" smtClean="0"/>
                        <a:t>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재고량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PO_LASTCNT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6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추가 금액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PO_ADDPRICE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800" dirty="0" smtClean="0"/>
              <a:t>후기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0" y="943742"/>
          <a:ext cx="10337803" cy="4918080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회원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b="0" dirty="0" smtClean="0"/>
                        <a:t>FK</a:t>
                      </a:r>
                      <a:endParaRPr sz="1600" b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후기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CE_NUM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PK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후기 제목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CE_TITLE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‘</a:t>
                      </a:r>
                      <a:r>
                        <a:rPr lang="ko-KR" altLang="en-US" sz="1600" dirty="0" smtClean="0"/>
                        <a:t>이거 한번 보세요</a:t>
                      </a:r>
                      <a:r>
                        <a:rPr lang="en-US" sz="1600" dirty="0" smtClean="0"/>
                        <a:t>’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후기 내용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CE_CONTENT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smtClean="0"/>
                        <a:t>Varchar2</a:t>
                      </a:r>
                      <a:endParaRPr lang="en-US" sz="1600" dirty="0" smtClean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40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6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후기 이미지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CE_IMAGE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7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후기 </a:t>
                      </a:r>
                      <a:r>
                        <a:rPr lang="ko-KR" altLang="en-US" sz="1600" dirty="0" err="1" smtClean="0"/>
                        <a:t>별점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CE_POINT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10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QnA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0" y="943742"/>
          <a:ext cx="10337803" cy="4303320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회원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b="0" dirty="0" smtClean="0"/>
                        <a:t>FK</a:t>
                      </a:r>
                      <a:endParaRPr sz="1600" b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altLang="ko-KR" sz="1600" dirty="0" err="1" smtClean="0"/>
                        <a:t>QnA</a:t>
                      </a:r>
                      <a:r>
                        <a:rPr lang="ko-KR" altLang="en-US" sz="1600" dirty="0" smtClean="0"/>
                        <a:t>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Q_NUM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PK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altLang="ko-KR" sz="1600" dirty="0" err="1" smtClean="0"/>
                        <a:t>QnA</a:t>
                      </a:r>
                      <a:r>
                        <a:rPr lang="ko-KR" altLang="en-US" sz="1600" dirty="0" smtClean="0"/>
                        <a:t> 제목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Q_TITLE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altLang="ko-KR" sz="1600" dirty="0" err="1" smtClean="0"/>
                        <a:t>QnA</a:t>
                      </a:r>
                      <a:r>
                        <a:rPr lang="ko-KR" altLang="en-US" sz="1600" dirty="0" smtClean="0"/>
                        <a:t> 내용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Q_CONTENT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smtClean="0"/>
                        <a:t>Varchar2</a:t>
                      </a:r>
                      <a:endParaRPr lang="en-US" sz="1600" dirty="0" smtClean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70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6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altLang="ko-KR" sz="1600" dirty="0" err="1" smtClean="0"/>
                        <a:t>QnA</a:t>
                      </a:r>
                      <a:r>
                        <a:rPr lang="ko-KR" altLang="en-US" sz="1600" dirty="0" smtClean="0"/>
                        <a:t> 이미지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Q_IMAGE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30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800" dirty="0" smtClean="0"/>
              <a:t>즉시 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구매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0" y="943742"/>
          <a:ext cx="10337803" cy="3598116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 smtClean="0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회원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구매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smtClean="0">
                          <a:solidFill>
                            <a:srgbClr val="FFFFFF"/>
                          </a:solidFill>
                          <a:sym typeface="Helvetica"/>
                        </a:rPr>
                        <a:t>4</a:t>
                      </a:r>
                      <a:endParaRPr lang="en-US" sz="1600" b="1" dirty="0" smtClean="0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구매 날짜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B_BUYDATE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Date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err="1" smtClean="0"/>
                        <a:t>Sysdate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569538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구매 상태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B_BUYSTATE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800" dirty="0" smtClean="0"/>
              <a:t>장바구니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0" y="943742"/>
          <a:ext cx="10337803" cy="2459040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731975"/>
                <a:gridCol w="165114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물품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회원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r>
                        <a:rPr lang="en-US" sz="1600" dirty="0" smtClean="0"/>
                        <a:t>FK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장바구니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BC_NUM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mber"/>
          <p:cNvSpPr txBox="1">
            <a:spLocks/>
          </p:cNvSpPr>
          <p:nvPr/>
        </p:nvSpPr>
        <p:spPr>
          <a:xfrm>
            <a:off x="1701803" y="-438150"/>
            <a:ext cx="7759700" cy="1346200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무통장 계좌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표"/>
          <p:cNvGraphicFramePr/>
          <p:nvPr/>
        </p:nvGraphicFramePr>
        <p:xfrm>
          <a:off x="800100" y="943742"/>
          <a:ext cx="10337802" cy="2459040"/>
        </p:xfrm>
        <a:graphic>
          <a:graphicData uri="http://schemas.openxmlformats.org/drawingml/2006/table">
            <a:tbl>
              <a:tblPr firstRow="1" firstCol="1"/>
              <a:tblGrid>
                <a:gridCol w="565316"/>
                <a:gridCol w="1619084"/>
                <a:gridCol w="1764039"/>
                <a:gridCol w="1506995"/>
                <a:gridCol w="947640"/>
                <a:gridCol w="961273"/>
                <a:gridCol w="1115904"/>
                <a:gridCol w="708907"/>
                <a:gridCol w="1148644"/>
              </a:tblGrid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속성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컬럼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자료형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크기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유일키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Null 허용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키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디폴트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>
                        <a:lumOff val="-8741"/>
                      </a:schemeClr>
                    </a:solidFill>
                  </a:tcPr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은행 번호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BANK_NUM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Number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10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Y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N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PK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2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은행 이름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BANK_NAME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20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  <a:tr h="614760">
                <a:tc>
                  <a:txBody>
                    <a:bodyPr/>
                    <a:lstStyle/>
                    <a:p>
                      <a:pPr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b="1" dirty="0" smtClean="0">
                          <a:solidFill>
                            <a:srgbClr val="FFFFFF"/>
                          </a:solidFill>
                          <a:sym typeface="Helvetica"/>
                        </a:rPr>
                        <a:t>3</a:t>
                      </a:r>
                      <a:endParaRPr sz="1600" b="1">
                        <a:solidFill>
                          <a:srgbClr val="FFFFFF"/>
                        </a:solidFill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ko-KR" altLang="en-US" sz="1600" dirty="0" smtClean="0"/>
                        <a:t>은행 계좌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BANK_ACCOUNT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Varchar2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1600" dirty="0" smtClean="0"/>
                        <a:t>40</a:t>
                      </a: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2600"/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corn\Downloads\스크린샷 2018-06-22 오후 2.01.5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4188" y="766762"/>
            <a:ext cx="11096627" cy="549433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711203" y="266700"/>
            <a:ext cx="2501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300" dirty="0" smtClean="0">
                <a:solidFill>
                  <a:srgbClr val="00002F"/>
                </a:solidFill>
                <a:latin typeface="+mn-ea"/>
              </a:rPr>
              <a:t>E-R</a:t>
            </a:r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다이어그램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8" y="989148"/>
            <a:ext cx="265649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4"/>
            <a:ext cx="2656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프로젝트 개요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5534" y="1721043"/>
            <a:ext cx="1670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1.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프로젝트 명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68662" y="1736432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어머 이건 </a:t>
            </a:r>
            <a:r>
              <a:rPr lang="ko-KR" altLang="en-US" spc="-150" dirty="0" err="1" smtClean="0">
                <a:solidFill>
                  <a:srgbClr val="00002F"/>
                </a:solidFill>
                <a:latin typeface="+mn-ea"/>
              </a:rPr>
              <a:t>사야되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~</a:t>
            </a:r>
            <a:endParaRPr lang="ko-KR" altLang="en-US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5189" y="2486943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2.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개발 기간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68657" y="2486943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2018.06.18 ~ 2018.07.13 </a:t>
            </a:r>
            <a:endParaRPr lang="ko-KR" altLang="en-US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5192" y="3252843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3.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개발 목적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01784" y="3252535"/>
            <a:ext cx="65025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기존에 있는 옷 쇼핑몰사이트를 구현하고 불편한 기능을 없앤 뒤 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좀 더 효율적인 기능을 넣어 좀 더 편리한 사이트 구현이 목표이며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구매욕구를 자극하는 구성을 만들어 선보일 예정이다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.</a:t>
            </a:r>
          </a:p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쇼핑몰에 대한 </a:t>
            </a:r>
            <a:r>
              <a:rPr lang="ko-KR" altLang="en-US" spc="-150" dirty="0" err="1" smtClean="0">
                <a:solidFill>
                  <a:srgbClr val="00002F"/>
                </a:solidFill>
                <a:latin typeface="+mn-ea"/>
              </a:rPr>
              <a:t>매커니즘을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 이해하고 동작을 구현할 계획이다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.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 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  <a:p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5188" y="4993278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4.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개발 범위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01783" y="4993278"/>
            <a:ext cx="8971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데이터베이스 구축 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화면 설계 및 구현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  <a:p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데이터 베이스 연결</a:t>
            </a:r>
            <a:r>
              <a:rPr lang="en-US" altLang="ko-KR" spc="-150" smtClean="0">
                <a:solidFill>
                  <a:srgbClr val="00002F"/>
                </a:solidFill>
                <a:latin typeface="+mn-ea"/>
              </a:rPr>
              <a:t>- jsp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사용</a:t>
            </a:r>
            <a:endParaRPr lang="en-US" altLang="ko-KR" spc="-150" dirty="0" smtClean="0">
              <a:solidFill>
                <a:srgbClr val="0000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8907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corn\Desktop\b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7164" y="1227146"/>
            <a:ext cx="8605837" cy="306303"/>
          </a:xfrm>
          <a:prstGeom prst="rect">
            <a:avLst/>
          </a:prstGeom>
          <a:noFill/>
        </p:spPr>
      </p:pic>
      <p:pic>
        <p:nvPicPr>
          <p:cNvPr id="1027" name="Picture 3" descr="C:\Users\acorn\Desktop\bbbbb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92249" y="1808164"/>
            <a:ext cx="7181851" cy="3429728"/>
          </a:xfrm>
          <a:prstGeom prst="rect">
            <a:avLst/>
          </a:prstGeom>
          <a:noFill/>
        </p:spPr>
      </p:pic>
      <p:pic>
        <p:nvPicPr>
          <p:cNvPr id="1028" name="Picture 4" descr="C:\Users\acorn\Desktop\vvvv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088443" y="1989140"/>
            <a:ext cx="1077591" cy="1808161"/>
          </a:xfrm>
          <a:prstGeom prst="rect">
            <a:avLst/>
          </a:prstGeom>
          <a:noFill/>
        </p:spPr>
      </p:pic>
      <p:pic>
        <p:nvPicPr>
          <p:cNvPr id="1029" name="Picture 5" descr="C:\Users\acorn\Desktop\fsfdsfs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30840" y="5470525"/>
            <a:ext cx="2219325" cy="438150"/>
          </a:xfrm>
          <a:prstGeom prst="rect">
            <a:avLst/>
          </a:prstGeom>
          <a:noFill/>
        </p:spPr>
      </p:pic>
      <p:pic>
        <p:nvPicPr>
          <p:cNvPr id="1030" name="Picture 6" descr="C:\Users\acorn\Desktop\fdsfsd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727330" y="5378450"/>
            <a:ext cx="2038351" cy="495300"/>
          </a:xfrm>
          <a:prstGeom prst="rect">
            <a:avLst/>
          </a:prstGeom>
          <a:noFill/>
        </p:spPr>
      </p:pic>
      <p:pic>
        <p:nvPicPr>
          <p:cNvPr id="1031" name="Picture 7" descr="C:\Users\acorn\Desktop\fsfsdfsdfsdfsdf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392865" y="331793"/>
            <a:ext cx="3800475" cy="20002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130300" y="342900"/>
            <a:ext cx="266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메인 화면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corn\Desktop\1번화면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3439" y="485778"/>
            <a:ext cx="8739188" cy="5781675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930651" y="133350"/>
            <a:ext cx="266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메인 화면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:\Users\acorn\Desktop\fdsfs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98724" y="666750"/>
            <a:ext cx="2038351" cy="495300"/>
          </a:xfrm>
          <a:prstGeom prst="rect">
            <a:avLst/>
          </a:prstGeom>
          <a:noFill/>
        </p:spPr>
      </p:pic>
      <p:pic>
        <p:nvPicPr>
          <p:cNvPr id="3" name="Picture 5" descr="C:\Users\acorn\Desktop\fsfdsfs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43640" y="733425"/>
            <a:ext cx="2219325" cy="438150"/>
          </a:xfrm>
          <a:prstGeom prst="rect">
            <a:avLst/>
          </a:prstGeom>
          <a:noFill/>
        </p:spPr>
      </p:pic>
      <p:pic>
        <p:nvPicPr>
          <p:cNvPr id="2050" name="Picture 2" descr="C:\Users\acorn\Desktop\fdsfsdf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36637" y="1609731"/>
            <a:ext cx="9351963" cy="370757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977900" y="317500"/>
            <a:ext cx="256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메인 화면 </a:t>
            </a:r>
            <a:r>
              <a:rPr lang="en-US" altLang="ko-KR" sz="2000" spc="-300" dirty="0" smtClean="0">
                <a:solidFill>
                  <a:srgbClr val="00002F"/>
                </a:solidFill>
                <a:latin typeface="+mn-ea"/>
              </a:rPr>
              <a:t>2</a:t>
            </a:r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corn\Desktop\2번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700" y="540127"/>
            <a:ext cx="10896600" cy="561302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977900" y="317500"/>
            <a:ext cx="256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메인 화면 </a:t>
            </a:r>
            <a:r>
              <a:rPr lang="en-US" altLang="ko-KR" sz="2000" spc="-300" dirty="0" smtClean="0">
                <a:solidFill>
                  <a:srgbClr val="00002F"/>
                </a:solidFill>
                <a:latin typeface="+mn-ea"/>
              </a:rPr>
              <a:t>2</a:t>
            </a:r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77900" y="317500"/>
            <a:ext cx="256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메인 화면 </a:t>
            </a:r>
            <a:r>
              <a:rPr lang="en-US" altLang="ko-KR" sz="2000" spc="-300" dirty="0" smtClean="0">
                <a:solidFill>
                  <a:srgbClr val="00002F"/>
                </a:solidFill>
                <a:latin typeface="+mn-ea"/>
              </a:rPr>
              <a:t>3</a:t>
            </a:r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  <p:pic>
        <p:nvPicPr>
          <p:cNvPr id="5122" name="Picture 2" descr="C:\Users\acorn\Desktop\3번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0833" y="990604"/>
            <a:ext cx="11342067" cy="5162551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corn\Desktop\캡fasdfasdf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14639" y="739775"/>
            <a:ext cx="6792912" cy="497205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09706" y="5080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31903" y="571500"/>
            <a:ext cx="3365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회원 가입 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09706" y="50800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31903" y="571500"/>
            <a:ext cx="3365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회원 가입 </a:t>
            </a:r>
          </a:p>
        </p:txBody>
      </p:sp>
      <p:pic>
        <p:nvPicPr>
          <p:cNvPr id="6146" name="Picture 2" descr="C:\Users\acorn\Desktop\4번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2" y="285750"/>
            <a:ext cx="10782300" cy="6229350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corn\Desktop\로그인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04407" y="500066"/>
            <a:ext cx="9054044" cy="5291137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168403" y="444500"/>
            <a:ext cx="2247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로그인 창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68403" y="444500"/>
            <a:ext cx="2247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로그인 창</a:t>
            </a:r>
          </a:p>
        </p:txBody>
      </p:sp>
      <p:pic>
        <p:nvPicPr>
          <p:cNvPr id="7170" name="Picture 2" descr="C:\Users\acorn\Desktop\로그인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81200" y="1257300"/>
            <a:ext cx="8153400" cy="4533899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7403" y="431800"/>
            <a:ext cx="2425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제품구매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30404" y="635000"/>
            <a:ext cx="5518295" cy="5024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670303" y="5816600"/>
            <a:ext cx="1562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smtClean="0">
                <a:solidFill>
                  <a:srgbClr val="00002F"/>
                </a:solidFill>
                <a:latin typeface="+mn-ea"/>
              </a:rPr>
              <a:t>샘플 사진</a:t>
            </a:r>
            <a:endParaRPr lang="ko-KR" altLang="en-US" sz="2000" spc="-300" dirty="0" smtClean="0">
              <a:solidFill>
                <a:srgbClr val="00002F"/>
              </a:solidFill>
              <a:latin typeface="+mn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185151" y="676275"/>
            <a:ext cx="1333500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967665" y="1220788"/>
            <a:ext cx="2200275" cy="59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51777" y="2139950"/>
            <a:ext cx="3600451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 descr="C:\Users\acorn\Desktop\캡처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93049" y="4175125"/>
            <a:ext cx="3473451" cy="590550"/>
          </a:xfrm>
          <a:prstGeom prst="rect">
            <a:avLst/>
          </a:prstGeom>
          <a:noFill/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907340" y="5048250"/>
            <a:ext cx="3514725" cy="148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55533" y="1516775"/>
            <a:ext cx="183736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1.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인원투입현황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26522" y="989148"/>
            <a:ext cx="46943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25204" y="443257"/>
            <a:ext cx="4737194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인원투입현황 및 업무분장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6168" y="2003996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1)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기획 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(3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명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) :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주제 선정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,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요구사항정의서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, DB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설계</a:t>
            </a:r>
            <a:endParaRPr lang="ko-KR" altLang="en-US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6165" y="2404988"/>
            <a:ext cx="2590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+mn-ea"/>
              </a:rPr>
              <a:t>2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)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디자인 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(3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명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) :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화면 구현</a:t>
            </a:r>
            <a:endParaRPr lang="ko-KR" altLang="en-US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83161" y="2801050"/>
            <a:ext cx="5504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+mn-ea"/>
              </a:rPr>
              <a:t>3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)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프로그래밍 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(3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명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) : DB Table 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생성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, SQL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문 작성</a:t>
            </a:r>
            <a:r>
              <a:rPr lang="en-US" altLang="ko-KR" spc="-150" dirty="0" smtClean="0">
                <a:solidFill>
                  <a:srgbClr val="00002F"/>
                </a:solidFill>
                <a:latin typeface="+mn-ea"/>
              </a:rPr>
              <a:t>, </a:t>
            </a:r>
            <a:r>
              <a:rPr lang="ko-KR" altLang="en-US" spc="-150" dirty="0" err="1" smtClean="0">
                <a:solidFill>
                  <a:srgbClr val="00002F"/>
                </a:solidFill>
                <a:latin typeface="+mn-ea"/>
              </a:rPr>
              <a:t>로직</a:t>
            </a:r>
            <a:r>
              <a:rPr lang="ko-KR" altLang="en-US" spc="-150" dirty="0" smtClean="0">
                <a:solidFill>
                  <a:srgbClr val="00002F"/>
                </a:solidFill>
                <a:latin typeface="+mn-ea"/>
              </a:rPr>
              <a:t> 구현</a:t>
            </a:r>
            <a:endParaRPr lang="ko-KR" altLang="en-US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5187" y="3314851"/>
            <a:ext cx="136287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8DBABD"/>
                </a:solidFill>
                <a:latin typeface="+mn-ea"/>
              </a:rPr>
              <a:t>2. </a:t>
            </a:r>
            <a:r>
              <a:rPr lang="ko-KR" altLang="en-US" sz="2000" spc="-150" dirty="0" smtClean="0">
                <a:solidFill>
                  <a:srgbClr val="8DBABD"/>
                </a:solidFill>
                <a:latin typeface="+mn-ea"/>
              </a:rPr>
              <a:t>업무분장</a:t>
            </a:r>
            <a:endParaRPr lang="ko-KR" altLang="en-US" sz="2000" spc="-150" dirty="0">
              <a:solidFill>
                <a:srgbClr val="8DBABD"/>
              </a:solidFill>
              <a:latin typeface="+mn-ea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37466105"/>
              </p:ext>
            </p:extLst>
          </p:nvPr>
        </p:nvGraphicFramePr>
        <p:xfrm>
          <a:off x="579663" y="3925511"/>
          <a:ext cx="10672536" cy="168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75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55751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55751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/>
                        <a:t>이준영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2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/>
                        <a:t>조창현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2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/>
                        <a:t>김찬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2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+mj-lt"/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기획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Font typeface="+mj-lt"/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화면구현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Font typeface="+mj-lt"/>
                        <a:buAutoNum type="arabicPeriod" startAt="3"/>
                      </a:pPr>
                      <a:r>
                        <a:rPr lang="en-US" altLang="ko-KR" sz="1600" dirty="0" smtClean="0">
                          <a:solidFill>
                            <a:srgbClr val="00002F"/>
                          </a:solidFill>
                        </a:rPr>
                        <a:t>DB</a:t>
                      </a: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Font typeface="+mj-lt"/>
                        <a:buAutoNum type="arabicPeriod" startAt="3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기능구현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기획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en-US" altLang="ko-KR" sz="1600" dirty="0" smtClean="0">
                          <a:solidFill>
                            <a:srgbClr val="00002F"/>
                          </a:solidFill>
                        </a:rPr>
                        <a:t>DB </a:t>
                      </a: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설계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화면구현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Font typeface="+mj-lt"/>
                        <a:buAutoNum type="arabicPeriod" startAt="4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기능구현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프로젝트 총괄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기획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en-US" altLang="ko-KR" sz="1600" dirty="0" smtClean="0">
                          <a:solidFill>
                            <a:srgbClr val="00002F"/>
                          </a:solidFill>
                        </a:rPr>
                        <a:t>DB </a:t>
                      </a: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설계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화면구현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>
                          <a:solidFill>
                            <a:srgbClr val="00002F"/>
                          </a:solidFill>
                        </a:rPr>
                        <a:t>기능구현 </a:t>
                      </a:r>
                      <a:endParaRPr lang="en-US" altLang="ko-KR" sz="1600" dirty="0" smtClean="0">
                        <a:solidFill>
                          <a:srgbClr val="00002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82520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acorn\Desktop\5번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6930" y="977900"/>
            <a:ext cx="10512425" cy="5273675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704851" y="482600"/>
            <a:ext cx="2425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제품구매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7840" y="354013"/>
            <a:ext cx="328612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3" y="1414471"/>
            <a:ext cx="11925300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8275" y="2605096"/>
            <a:ext cx="11896725" cy="96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" y="3552825"/>
            <a:ext cx="11934825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189418" y="4090995"/>
            <a:ext cx="3609975" cy="103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47652" y="992191"/>
            <a:ext cx="11944351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7840" y="354013"/>
            <a:ext cx="328612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218" name="Picture 2" descr="C:\Users\acorn\Desktop\6번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447800"/>
            <a:ext cx="11868151" cy="3600450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39803" y="304800"/>
            <a:ext cx="176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solidFill>
                  <a:srgbClr val="00002F"/>
                </a:solidFill>
                <a:latin typeface="+mn-ea"/>
              </a:rPr>
              <a:t>후기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93093" y="1404942"/>
            <a:ext cx="2333625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93901" y="754480"/>
            <a:ext cx="5962651" cy="5790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39130" y="1192221"/>
            <a:ext cx="666751" cy="18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81993" y="890594"/>
            <a:ext cx="352425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내용 개체 틀 6"/>
          <p:cNvGraphicFramePr>
            <a:graphicFrameLocks/>
          </p:cNvGraphicFramePr>
          <p:nvPr/>
        </p:nvGraphicFramePr>
        <p:xfrm>
          <a:off x="669925" y="965201"/>
          <a:ext cx="10429875" cy="4689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0103" y="341660"/>
            <a:ext cx="1749197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개발기간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3" y="989148"/>
            <a:ext cx="30238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6" y="437394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요구사항명세서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0" y="1448527"/>
          <a:ext cx="12192000" cy="407540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9624"/>
                <a:gridCol w="1145652"/>
                <a:gridCol w="9122784"/>
                <a:gridCol w="1173940"/>
              </a:tblGrid>
              <a:tr h="3028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depth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기능 정의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file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09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메인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smtClean="0"/>
                        <a:t>UI </a:t>
                      </a:r>
                      <a:r>
                        <a:rPr lang="ko-KR" altLang="en-US" sz="1600" dirty="0" smtClean="0"/>
                        <a:t>구성 </a:t>
                      </a:r>
                      <a:endParaRPr lang="en-US" altLang="ko-KR" sz="1600" dirty="0" smtClean="0"/>
                    </a:p>
                    <a:p>
                      <a:pPr latinLnBrk="1"/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상단 바에는 옷의 종류별로 나누어 메뉴리스트를 만든다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페이지 오른쪽 부분에는 </a:t>
                      </a:r>
                      <a:r>
                        <a:rPr lang="en-US" altLang="ko-KR" sz="1600" baseline="0" dirty="0" smtClean="0"/>
                        <a:t>Q&amp;A</a:t>
                      </a:r>
                      <a:r>
                        <a:rPr lang="ko-KR" altLang="en-US" sz="1600" baseline="0" dirty="0" smtClean="0"/>
                        <a:t>부분과 검색 창을 만든다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메인 중앙에는 이미지 창을 만들어 대표하는 이미지를 보여준다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메인 하단부분에는 신상품과 </a:t>
                      </a:r>
                      <a:r>
                        <a:rPr lang="en-US" altLang="ko-KR" sz="1600" baseline="0" dirty="0" smtClean="0"/>
                        <a:t>best</a:t>
                      </a:r>
                      <a:r>
                        <a:rPr lang="ko-KR" altLang="en-US" sz="1600" baseline="0" dirty="0" smtClean="0"/>
                        <a:t>제품을 나누어 제품들을 이미지와 함께 보여준다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endParaRPr lang="en-US" altLang="ko-KR" sz="1600" baseline="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ko-KR" altLang="en-US" sz="1600" baseline="0" dirty="0" smtClean="0"/>
                        <a:t>프로세스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1.   </a:t>
                      </a:r>
                      <a:r>
                        <a:rPr lang="ko-KR" altLang="en-US" sz="1600" baseline="0" dirty="0" smtClean="0"/>
                        <a:t>로그인</a:t>
                      </a:r>
                      <a:r>
                        <a:rPr lang="en-US" altLang="ko-KR" sz="1600" baseline="0" dirty="0" smtClean="0"/>
                        <a:t>/ </a:t>
                      </a:r>
                      <a:r>
                        <a:rPr lang="ko-KR" altLang="en-US" sz="1600" baseline="0" dirty="0" smtClean="0"/>
                        <a:t>회원가입 버튼과 기타 옵션 우측상단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600" baseline="0" dirty="0" smtClean="0"/>
                        <a:t>중앙에 이미지 스크롤로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600" baseline="0" dirty="0" smtClean="0"/>
                        <a:t>이미지 위에 카테고리로 페이지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600" baseline="0" dirty="0" smtClean="0"/>
                        <a:t>이미지스크롤 아랫단에 </a:t>
                      </a:r>
                      <a:r>
                        <a:rPr lang="ko-KR" altLang="en-US" sz="1600" baseline="0" dirty="0" err="1" smtClean="0"/>
                        <a:t>데일리</a:t>
                      </a:r>
                      <a:r>
                        <a:rPr lang="ko-KR" altLang="en-US" sz="1600" baseline="0" dirty="0" smtClean="0"/>
                        <a:t> 베스트와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신상품 네임태그를 만들어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600" baseline="0" dirty="0" smtClean="0"/>
                        <a:t>해당되는 상품의 </a:t>
                      </a:r>
                      <a:r>
                        <a:rPr lang="ko-KR" altLang="en-US" sz="1600" baseline="0" smtClean="0"/>
                        <a:t>이미지를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2"/>
                      </a:pPr>
                      <a:endParaRPr lang="en-US" altLang="ko-KR" sz="16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HTML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883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3" y="989148"/>
            <a:ext cx="30238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6" y="437394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요구사항명세서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0" y="1448527"/>
          <a:ext cx="12192000" cy="407540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9624"/>
                <a:gridCol w="1145652"/>
                <a:gridCol w="9122784"/>
                <a:gridCol w="1173940"/>
              </a:tblGrid>
              <a:tr h="3028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depth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기능 정의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file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09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회원가입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페이지 항목</a:t>
                      </a:r>
                      <a:endParaRPr lang="en-US" altLang="ko-KR" sz="1600" dirty="0" smtClean="0"/>
                    </a:p>
                    <a:p>
                      <a:pPr latinLnBrk="1"/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en-US" altLang="ko-KR" sz="1600" dirty="0" smtClean="0"/>
                        <a:t>ID,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비밀번호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이름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생년월일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휴대전화번호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입력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가입 완료 버튼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ko-KR" altLang="en-US" sz="1600" dirty="0" smtClean="0"/>
                        <a:t>회원가입 취소 버튼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ko-KR" altLang="en-US" sz="1600" dirty="0" smtClean="0"/>
                        <a:t>프로세스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en-US" altLang="ko-KR" sz="1600" baseline="0" dirty="0" smtClean="0"/>
                        <a:t>ID</a:t>
                      </a:r>
                      <a:r>
                        <a:rPr lang="ko-KR" altLang="en-US" sz="1600" baseline="0" dirty="0" smtClean="0"/>
                        <a:t>를 입력하고 중복확인을 눌러 중복이면 사용 할 수 없는 </a:t>
                      </a:r>
                      <a:r>
                        <a:rPr lang="en-US" altLang="ko-KR" sz="1600" baseline="0" dirty="0" smtClean="0"/>
                        <a:t>ID</a:t>
                      </a:r>
                      <a:r>
                        <a:rPr lang="ko-KR" altLang="en-US" sz="1600" baseline="0" dirty="0" smtClean="0"/>
                        <a:t>입니다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라고 뜨고 중복이 아니면 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dirty="0" smtClean="0"/>
                        <a:t>     </a:t>
                      </a:r>
                      <a:r>
                        <a:rPr lang="ko-KR" altLang="en-US" sz="1600" dirty="0" smtClean="0"/>
                        <a:t>사용 가능한 </a:t>
                      </a:r>
                      <a:r>
                        <a:rPr lang="en-US" altLang="ko-KR" sz="1600" dirty="0" smtClean="0"/>
                        <a:t>ID </a:t>
                      </a:r>
                      <a:r>
                        <a:rPr lang="ko-KR" altLang="en-US" sz="1600" dirty="0" err="1" smtClean="0"/>
                        <a:t>입니다라</a:t>
                      </a:r>
                      <a:r>
                        <a:rPr lang="ko-KR" altLang="en-US" sz="1600" dirty="0" smtClean="0"/>
                        <a:t> 뜬다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600" dirty="0" smtClean="0"/>
                        <a:t>다 입력하고 가입 완료 버튼을 누르면 메인 페이지로 이동한다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endParaRPr lang="en-US" altLang="ko-KR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HTML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883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3" y="989148"/>
            <a:ext cx="30238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6" y="437394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요구사항명세서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0" y="1448527"/>
          <a:ext cx="12192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9624"/>
                <a:gridCol w="1145652"/>
                <a:gridCol w="9122784"/>
                <a:gridCol w="1173940"/>
              </a:tblGrid>
              <a:tr h="3028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depth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기능 정의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File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09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구매화면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None/>
                      </a:pPr>
                      <a:r>
                        <a:rPr lang="en-US" altLang="ko-KR" sz="1600" dirty="0" smtClean="0"/>
                        <a:t>UI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왼쪽에 이미지와 오른쪽에 제품에 관한 설명을 구성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해당하는 옵션을 선택하게끔 설정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구입할 개수를 설정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구매하기를 누르면</a:t>
                      </a:r>
                      <a:r>
                        <a:rPr lang="ko-KR" altLang="en-US" sz="1600" baseline="0" dirty="0" smtClean="0"/>
                        <a:t> 결제화면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장바구니를 누르면 장바구니 탭에 물건이 추가되고 </a:t>
                      </a:r>
                      <a:r>
                        <a:rPr lang="en-US" altLang="ko-KR" sz="1600" baseline="0" dirty="0" smtClean="0"/>
                        <a:t>confirm</a:t>
                      </a:r>
                      <a:r>
                        <a:rPr lang="ko-KR" altLang="en-US" sz="1600" baseline="0" dirty="0" smtClean="0"/>
                        <a:t>으로 장바구니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목록 이동 질문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장바구니 이동 하면 장바구니 화면으로 이동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아니요 하면</a:t>
                      </a:r>
                      <a:r>
                        <a:rPr lang="ko-KR" altLang="en-US" sz="1600" baseline="0" dirty="0" smtClean="0"/>
                        <a:t> 현재화면 유지</a:t>
                      </a:r>
                      <a:r>
                        <a:rPr lang="en-US" altLang="ko-KR" sz="1600" baseline="0" dirty="0" smtClean="0"/>
                        <a:t>.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ko-KR" altLang="en-US" sz="1600" dirty="0" smtClean="0"/>
                        <a:t>프로세스 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1. </a:t>
                      </a:r>
                      <a:r>
                        <a:rPr lang="ko-KR" altLang="en-US" sz="1600" baseline="0" dirty="0" smtClean="0"/>
                        <a:t>기본 적인 옷에 대한 설명과 가격 등이 오른쪽에 나오게 되어있다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2. </a:t>
                      </a:r>
                      <a:r>
                        <a:rPr lang="ko-KR" altLang="en-US" sz="1600" baseline="0" dirty="0" smtClean="0"/>
                        <a:t>옷에 대한 옵션 등을 선택하는 선택창이 있다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3. </a:t>
                      </a:r>
                      <a:r>
                        <a:rPr lang="ko-KR" altLang="en-US" sz="1600" baseline="0" dirty="0" smtClean="0"/>
                        <a:t>구매 개수를 정 할 수 있다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4. </a:t>
                      </a:r>
                      <a:r>
                        <a:rPr lang="ko-KR" altLang="en-US" sz="1600" baseline="0" dirty="0" smtClean="0"/>
                        <a:t>구매하기를 누르면 결제화면으로 이동</a:t>
                      </a:r>
                      <a:r>
                        <a:rPr lang="en-US" altLang="ko-KR" sz="1600" baseline="0" dirty="0" smtClean="0"/>
                        <a:t>,</a:t>
                      </a:r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5. </a:t>
                      </a:r>
                      <a:r>
                        <a:rPr lang="ko-KR" altLang="en-US" sz="1600" baseline="0" dirty="0" smtClean="0"/>
                        <a:t>장바구니를 누르면 장바구니에 저장 및 이동할 것인지 물어보는 창이  생김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endParaRPr lang="en-US" altLang="ko-KR" sz="16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HTML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883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3" y="989148"/>
            <a:ext cx="30238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6" y="437394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요구사항명세서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0" y="1448529"/>
          <a:ext cx="12192000" cy="511737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9624"/>
                <a:gridCol w="1145652"/>
                <a:gridCol w="9122784"/>
                <a:gridCol w="1173940"/>
              </a:tblGrid>
              <a:tr h="4592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depth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기능 정의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File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6580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장바구</a:t>
                      </a:r>
                      <a:r>
                        <a:rPr lang="ko-KR" altLang="en-US" dirty="0"/>
                        <a:t>니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None/>
                      </a:pPr>
                      <a:r>
                        <a:rPr lang="en-US" altLang="ko-KR" sz="1600" dirty="0" smtClean="0"/>
                        <a:t>UI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상단 클릭버튼과 각 정보에 맞게 구성한다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None/>
                      </a:pPr>
                      <a:r>
                        <a:rPr lang="en-US" altLang="ko-KR" sz="1600" baseline="0" dirty="0" smtClean="0"/>
                        <a:t>2.   </a:t>
                      </a:r>
                      <a:r>
                        <a:rPr lang="ko-KR" altLang="en-US" sz="1600" baseline="0" dirty="0" smtClean="0"/>
                        <a:t>클릭버튼으로 선택을 하여 구매 및 삭제를 할 수 있게 한다</a:t>
                      </a:r>
                      <a:r>
                        <a:rPr lang="en-US" altLang="ko-KR" sz="1600" baseline="0" dirty="0" smtClean="0"/>
                        <a:t>.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baseline="0" dirty="0" smtClean="0"/>
                        <a:t>수량변경으로 구매할 수량 변경 가능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dirty="0" smtClean="0"/>
                        <a:t>총 금액 </a:t>
                      </a:r>
                      <a:r>
                        <a:rPr lang="ko-KR" altLang="en-US" sz="1600" dirty="0" err="1" smtClean="0"/>
                        <a:t>배송비</a:t>
                      </a:r>
                      <a:r>
                        <a:rPr lang="ko-KR" altLang="en-US" sz="1600" dirty="0" smtClean="0"/>
                        <a:t> 등을 아래에 계산하여 총 비용을 보여준다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dirty="0" smtClean="0"/>
                        <a:t>전체 상품 주문 버튼과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쇼핑 계속하기 버튼을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baseline="0" dirty="0" smtClean="0"/>
                        <a:t>전체상품 주문 버튼은 주문 페이지로 이동하며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baseline="0" dirty="0" smtClean="0"/>
                        <a:t>쇼핑 계속하기 버튼은 메인 페이지로 이동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3"/>
                      </a:pPr>
                      <a:r>
                        <a:rPr lang="ko-KR" altLang="en-US" sz="1600" baseline="0" dirty="0" smtClean="0"/>
                        <a:t>여러 상품을 등록해놓고 선택한 물품만 구매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및 삭제 가능하게 구성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 startAt="3"/>
                      </a:pP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ko-KR" altLang="en-US" sz="1600" dirty="0" smtClean="0"/>
                        <a:t>프로세스 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이미지는 해당 물품 메인 이미지를 불러오고 각 등록된 내용을 정렬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각 물건마다 주문</a:t>
                      </a:r>
                      <a:r>
                        <a:rPr lang="en-US" altLang="ko-KR" sz="1600" dirty="0" smtClean="0"/>
                        <a:t>,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dirty="0" smtClean="0"/>
                        <a:t>관심상품 등록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ko-KR" altLang="en-US" sz="1600" dirty="0" smtClean="0"/>
                        <a:t>삭제 버튼을 넣고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수량변경을 넣어 가격 및 개수 변경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전체 선택 옵션과 선택하여 삭제 및 결제 버튼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전체 결제 및 다른 상품 주문하기 버튼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전체 결제 버튼은 장바구니 내에 있는 모든 제품과 수량에 맞게 가격에 계산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다른 상품주문하기는 메인 페이지로 이동</a:t>
                      </a:r>
                      <a:r>
                        <a:rPr lang="en-US" altLang="ko-KR" sz="1600" baseline="0" dirty="0" smtClean="0"/>
                        <a:t>.</a:t>
                      </a:r>
                      <a:endParaRPr lang="ko-KR" alt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ㅋ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883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3" y="989148"/>
            <a:ext cx="30238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6" y="437394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+mn-ea"/>
              </a:rPr>
              <a:t>요구사항명세서</a:t>
            </a:r>
            <a:endParaRPr lang="ko-KR" altLang="en-US" sz="3200" spc="-150" dirty="0">
              <a:solidFill>
                <a:srgbClr val="00002F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12" y="498949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+mn-ea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0" y="1448529"/>
          <a:ext cx="12192000" cy="511737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9624"/>
                <a:gridCol w="1145652"/>
                <a:gridCol w="9122784"/>
                <a:gridCol w="1173940"/>
              </a:tblGrid>
              <a:tr h="4592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depth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기능 정의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File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6580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후기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None/>
                      </a:pPr>
                      <a:r>
                        <a:rPr lang="en-US" altLang="ko-KR" sz="1600" dirty="0" smtClean="0"/>
                        <a:t>UI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구매한 의상을 입은 착의 사진을 왼쪽 공간에 구성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후기 작성한 아이디와 내용 별점 등을 오른쪽에 배치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별점을 오른쪽상단에 배치 </a:t>
                      </a:r>
                      <a:r>
                        <a:rPr lang="en-US" altLang="ko-KR" sz="1600" baseline="0" dirty="0" smtClean="0"/>
                        <a:t>1~5</a:t>
                      </a:r>
                      <a:r>
                        <a:rPr lang="ko-KR" altLang="en-US" sz="1600" baseline="0" dirty="0" smtClean="0"/>
                        <a:t>개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후기내용 </a:t>
                      </a:r>
                      <a:r>
                        <a:rPr lang="en-US" altLang="ko-KR" sz="1600" baseline="0" dirty="0" smtClean="0"/>
                        <a:t>5</a:t>
                      </a:r>
                      <a:r>
                        <a:rPr lang="ko-KR" altLang="en-US" sz="1600" baseline="0" dirty="0" smtClean="0"/>
                        <a:t>줄 정도를 별점 아래에 배치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이미지 아래 공간에 후기내용 작성 공간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 startAt="5"/>
                      </a:pPr>
                      <a:r>
                        <a:rPr lang="ko-KR" altLang="en-US" sz="1600" baseline="0" dirty="0" smtClean="0"/>
                        <a:t>다른 사람의 후기리스트 나열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 startAt="5"/>
                      </a:pPr>
                      <a:r>
                        <a:rPr lang="ko-KR" altLang="en-US" sz="1600" baseline="0" dirty="0" smtClean="0"/>
                        <a:t>로그인해야 사용 가능</a:t>
                      </a:r>
                      <a:r>
                        <a:rPr lang="en-US" altLang="ko-KR" sz="1600" baseline="0" dirty="0" smtClean="0"/>
                        <a:t>.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endParaRPr lang="en-US" altLang="ko-KR" sz="1600" dirty="0" smtClean="0"/>
                    </a:p>
                    <a:p>
                      <a:pPr marL="342900" indent="-342900" latinLnBrk="1">
                        <a:buNone/>
                      </a:pPr>
                      <a:r>
                        <a:rPr lang="ko-KR" altLang="en-US" sz="1600" dirty="0" smtClean="0"/>
                        <a:t>프로세스 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이미지를 넣</a:t>
                      </a:r>
                      <a:r>
                        <a:rPr lang="ko-KR" altLang="en-US" sz="1600" baseline="0" dirty="0" smtClean="0"/>
                        <a:t>을 넓은 공간 설정 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baseline="0" dirty="0" smtClean="0"/>
                        <a:t>별점을 이미지로 구성</a:t>
                      </a:r>
                      <a:r>
                        <a:rPr lang="en-US" altLang="ko-KR" sz="1600" baseline="0" dirty="0" smtClean="0"/>
                        <a:t>,</a:t>
                      </a:r>
                      <a:r>
                        <a:rPr lang="ko-KR" altLang="en-US" sz="1600" baseline="0" dirty="0" smtClean="0"/>
                        <a:t> 제품 평가 점수 반영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후기 내용 </a:t>
                      </a:r>
                      <a:r>
                        <a:rPr lang="en-US" altLang="ko-KR" sz="1600" dirty="0" smtClean="0"/>
                        <a:t>300byte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정도 별점 하단에 배치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후기내용은 </a:t>
                      </a:r>
                      <a:r>
                        <a:rPr lang="en-US" altLang="ko-KR" sz="1600" dirty="0" smtClean="0"/>
                        <a:t>2mb</a:t>
                      </a:r>
                      <a:r>
                        <a:rPr lang="ko-KR" altLang="en-US" sz="1600" dirty="0" smtClean="0"/>
                        <a:t>까지 입력가능</a:t>
                      </a:r>
                      <a:endParaRPr lang="en-US" altLang="ko-KR" sz="16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작성완료 버튼과 삭제버튼이</a:t>
                      </a:r>
                      <a:r>
                        <a:rPr lang="ko-KR" altLang="en-US" sz="1600" baseline="0" dirty="0" smtClean="0"/>
                        <a:t> 있음</a:t>
                      </a:r>
                      <a:endParaRPr lang="en-US" altLang="ko-KR" sz="16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600" dirty="0" smtClean="0"/>
                        <a:t>제품 하단에 후기</a:t>
                      </a:r>
                      <a:r>
                        <a:rPr lang="ko-KR" altLang="en-US" sz="1600" baseline="0" dirty="0" smtClean="0"/>
                        <a:t> 생성됨</a:t>
                      </a:r>
                      <a:r>
                        <a:rPr lang="en-US" altLang="ko-KR" sz="1600" baseline="0" dirty="0" smtClean="0"/>
                        <a:t>.</a:t>
                      </a:r>
                      <a:endParaRPr lang="en-US" altLang="ko-KR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 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883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spc="-300" dirty="0" smtClean="0">
            <a:solidFill>
              <a:srgbClr val="00002F"/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f06089160">
  <a:themeElements>
    <a:clrScheme name="Office 테마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Office 테마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테마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7249</TotalTime>
  <Words>1076</Words>
  <Application>Microsoft Office PowerPoint</Application>
  <PresentationFormat>사용자 지정</PresentationFormat>
  <Paragraphs>531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33</vt:i4>
      </vt:variant>
    </vt:vector>
  </HeadingPairs>
  <TitlesOfParts>
    <vt:vector size="37" baseType="lpstr">
      <vt:lpstr>맑은 고딕</vt:lpstr>
      <vt:lpstr>Arial Black</vt:lpstr>
      <vt:lpstr>1_Office 테마</vt:lpstr>
      <vt:lpstr>tf06089160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acorn</cp:lastModifiedBy>
  <cp:revision>614</cp:revision>
  <dcterms:created xsi:type="dcterms:W3CDTF">2017-05-29T09:12:16Z</dcterms:created>
  <dcterms:modified xsi:type="dcterms:W3CDTF">2018-09-07T07:16:17Z</dcterms:modified>
</cp:coreProperties>
</file>

<file path=docProps/thumbnail.jpeg>
</file>